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5"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FC9A3-58D5-4B16-A317-0321049BFAAD}" v="1" dt="2024-07-17T18:37:54.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91D2-4986-A1C2-92AA-277CEAC89FAD}"/>
              </a:ext>
            </a:extLst>
          </p:cNvPr>
          <p:cNvSpPr>
            <a:spLocks noGrp="1"/>
          </p:cNvSpPr>
          <p:nvPr>
            <p:ph type="ctrTitle"/>
          </p:nvPr>
        </p:nvSpPr>
        <p:spPr/>
        <p:txBody>
          <a:bodyPr/>
          <a:lstStyle/>
          <a:p>
            <a:r>
              <a:rPr lang="nb-NO" dirty="0"/>
              <a:t>Rødtangen Hytteforening</a:t>
            </a:r>
          </a:p>
        </p:txBody>
      </p:sp>
      <p:sp>
        <p:nvSpPr>
          <p:cNvPr id="3" name="Subtitle 2">
            <a:extLst>
              <a:ext uri="{FF2B5EF4-FFF2-40B4-BE49-F238E27FC236}">
                <a16:creationId xmlns:a16="http://schemas.microsoft.com/office/drawing/2014/main" id="{2FECA837-E902-88BA-380C-46B8081F62E7}"/>
              </a:ext>
            </a:extLst>
          </p:cNvPr>
          <p:cNvSpPr>
            <a:spLocks noGrp="1"/>
          </p:cNvSpPr>
          <p:nvPr>
            <p:ph type="subTitle" idx="1"/>
          </p:nvPr>
        </p:nvSpPr>
        <p:spPr/>
        <p:txBody>
          <a:bodyPr/>
          <a:lstStyle/>
          <a:p>
            <a:r>
              <a:rPr lang="nb-NO" dirty="0"/>
              <a:t>Medlemsmøte 18.07.2024</a:t>
            </a:r>
          </a:p>
        </p:txBody>
      </p:sp>
    </p:spTree>
    <p:extLst>
      <p:ext uri="{BB962C8B-B14F-4D97-AF65-F5344CB8AC3E}">
        <p14:creationId xmlns:p14="http://schemas.microsoft.com/office/powerpoint/2010/main" val="210953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C4BC-FAF5-BF61-1633-33DD15B0C27B}"/>
              </a:ext>
            </a:extLst>
          </p:cNvPr>
          <p:cNvSpPr>
            <a:spLocks noGrp="1"/>
          </p:cNvSpPr>
          <p:nvPr>
            <p:ph type="title"/>
          </p:nvPr>
        </p:nvSpPr>
        <p:spPr/>
        <p:txBody>
          <a:bodyPr/>
          <a:lstStyle/>
          <a:p>
            <a:r>
              <a:rPr lang="nb-NO" dirty="0"/>
              <a:t>Våre spørsmål til Asker Kommune (forts)</a:t>
            </a:r>
          </a:p>
        </p:txBody>
      </p:sp>
      <p:sp>
        <p:nvSpPr>
          <p:cNvPr id="3" name="Content Placeholder 2">
            <a:extLst>
              <a:ext uri="{FF2B5EF4-FFF2-40B4-BE49-F238E27FC236}">
                <a16:creationId xmlns:a16="http://schemas.microsoft.com/office/drawing/2014/main" id="{28657488-ABC8-04A1-B32F-F449913BD73C}"/>
              </a:ext>
            </a:extLst>
          </p:cNvPr>
          <p:cNvSpPr>
            <a:spLocks noGrp="1"/>
          </p:cNvSpPr>
          <p:nvPr>
            <p:ph idx="1"/>
          </p:nvPr>
        </p:nvSpPr>
        <p:spPr/>
        <p:txBody>
          <a:bodyPr>
            <a:normAutofit fontScale="62500" lnSpcReduction="20000"/>
          </a:bodyPr>
          <a:lstStyle/>
          <a:p>
            <a:pPr marL="514350" lvl="0" indent="-514350">
              <a:lnSpc>
                <a:spcPct val="110000"/>
              </a:lnSpc>
              <a:buFont typeface="+mj-lt"/>
              <a:buAutoNum type="arabicPeriod" startAt="5"/>
            </a:pPr>
            <a:r>
              <a:rPr lang="nb-NO" sz="2800" dirty="0"/>
              <a:t>Asker kommune har også ansvar for å bygge ut etter et visst rettferdighetsprinsipp når det gjelder kostnader. Vi ser bidraget eierne ved Rødtangen nå har fått er i tråd med vedtatt temaplan. Kan øvrige hytteeiere forvente at dette blir å se igjen i et likhetsprinsipp for videre utbygging?</a:t>
            </a:r>
          </a:p>
          <a:p>
            <a:pPr marL="514350" lvl="0" indent="-514350">
              <a:lnSpc>
                <a:spcPct val="110000"/>
              </a:lnSpc>
              <a:buFont typeface="+mj-lt"/>
              <a:buAutoNum type="arabicPeriod" startAt="5"/>
            </a:pPr>
            <a:r>
              <a:rPr lang="nb-NO" sz="2800" dirty="0"/>
              <a:t>Vil likhetsprinsippet gjelde for alle hytteforeningens medlemmer (likefordeling av kostnader uavhengig av avstand) og vil kostnaden bli til tomtegrensen eller 1 meter fra husvegg?</a:t>
            </a:r>
          </a:p>
          <a:p>
            <a:pPr marL="514350" lvl="0" indent="-514350">
              <a:lnSpc>
                <a:spcPct val="110000"/>
              </a:lnSpc>
              <a:buFont typeface="+mj-lt"/>
              <a:buAutoNum type="arabicPeriod" startAt="5"/>
            </a:pPr>
            <a:r>
              <a:rPr lang="nb-NO" sz="2800" dirty="0"/>
              <a:t>Tidsperspektivet for utbyggingen? Her trenger vi en tydelig målsetning, - hva er målet?</a:t>
            </a:r>
          </a:p>
          <a:p>
            <a:pPr marL="514350" lvl="0" indent="-514350">
              <a:lnSpc>
                <a:spcPct val="110000"/>
              </a:lnSpc>
              <a:buFont typeface="+mj-lt"/>
              <a:buAutoNum type="arabicPeriod" startAt="5"/>
            </a:pPr>
            <a:r>
              <a:rPr lang="nb-NO" sz="2800" dirty="0"/>
              <a:t>Vil Asker kommune gå i førersetet for utbygging eller vil dette bli overlatt til hytteforeningen / hytteeierne å selv organisere? Dersom dette er tilfelle hvilken bistand, veiledning og kompetanse kan vi forvente å få fra Asker kommune?</a:t>
            </a:r>
          </a:p>
          <a:p>
            <a:endParaRPr lang="nb-NO" dirty="0"/>
          </a:p>
        </p:txBody>
      </p:sp>
    </p:spTree>
    <p:extLst>
      <p:ext uri="{BB962C8B-B14F-4D97-AF65-F5344CB8AC3E}">
        <p14:creationId xmlns:p14="http://schemas.microsoft.com/office/powerpoint/2010/main" val="29738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E7C3-578B-CF8C-3F4B-AA09DABA481F}"/>
              </a:ext>
            </a:extLst>
          </p:cNvPr>
          <p:cNvSpPr>
            <a:spLocks noGrp="1"/>
          </p:cNvSpPr>
          <p:nvPr>
            <p:ph type="title"/>
          </p:nvPr>
        </p:nvSpPr>
        <p:spPr/>
        <p:txBody>
          <a:bodyPr/>
          <a:lstStyle/>
          <a:p>
            <a:r>
              <a:rPr lang="nb-NO" dirty="0"/>
              <a:t>Agenda</a:t>
            </a:r>
          </a:p>
        </p:txBody>
      </p:sp>
      <p:sp>
        <p:nvSpPr>
          <p:cNvPr id="3" name="Content Placeholder 2">
            <a:extLst>
              <a:ext uri="{FF2B5EF4-FFF2-40B4-BE49-F238E27FC236}">
                <a16:creationId xmlns:a16="http://schemas.microsoft.com/office/drawing/2014/main" id="{49968D4F-1592-FC3E-AAB9-6F6509CC3C90}"/>
              </a:ext>
            </a:extLst>
          </p:cNvPr>
          <p:cNvSpPr>
            <a:spLocks noGrp="1"/>
          </p:cNvSpPr>
          <p:nvPr>
            <p:ph idx="1"/>
          </p:nvPr>
        </p:nvSpPr>
        <p:spPr/>
        <p:txBody>
          <a:bodyPr>
            <a:normAutofit fontScale="92500" lnSpcReduction="10000"/>
          </a:bodyPr>
          <a:lstStyle/>
          <a:p>
            <a:r>
              <a:rPr lang="nb-NO" dirty="0"/>
              <a:t>Introduksjon offentlig vann og kloakk</a:t>
            </a:r>
          </a:p>
          <a:p>
            <a:r>
              <a:rPr lang="nb-NO" dirty="0"/>
              <a:t>Dialogmøte med Asker kommune og plan fra </a:t>
            </a:r>
            <a:r>
              <a:rPr lang="nb-NO" dirty="0" err="1"/>
              <a:t>Asplan</a:t>
            </a:r>
            <a:r>
              <a:rPr lang="nb-NO" dirty="0"/>
              <a:t> </a:t>
            </a:r>
            <a:r>
              <a:rPr lang="nb-NO" dirty="0" err="1"/>
              <a:t>Viak</a:t>
            </a:r>
            <a:endParaRPr lang="nb-NO" dirty="0"/>
          </a:p>
          <a:p>
            <a:r>
              <a:rPr lang="nb-NO" dirty="0"/>
              <a:t>Siste utvikling i saken</a:t>
            </a:r>
          </a:p>
          <a:p>
            <a:r>
              <a:rPr lang="nb-NO" dirty="0"/>
              <a:t>Asker kommunes ansvar</a:t>
            </a:r>
          </a:p>
          <a:p>
            <a:r>
              <a:rPr lang="nb-NO" dirty="0"/>
              <a:t>Hytteforeningens situasjon</a:t>
            </a:r>
          </a:p>
          <a:p>
            <a:r>
              <a:rPr lang="nb-NO" dirty="0"/>
              <a:t>Asker kommune inn i førersetet</a:t>
            </a:r>
          </a:p>
          <a:p>
            <a:r>
              <a:rPr lang="nb-NO" dirty="0"/>
              <a:t>Våre spørsmål til Asker kommune</a:t>
            </a: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183380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DB0A-BF7C-B7F1-020F-781B42A59697}"/>
              </a:ext>
            </a:extLst>
          </p:cNvPr>
          <p:cNvSpPr>
            <a:spLocks noGrp="1"/>
          </p:cNvSpPr>
          <p:nvPr>
            <p:ph type="title"/>
          </p:nvPr>
        </p:nvSpPr>
        <p:spPr/>
        <p:txBody>
          <a:bodyPr/>
          <a:lstStyle/>
          <a:p>
            <a:r>
              <a:rPr lang="nb-NO" dirty="0"/>
              <a:t>Introduksjon offentlig vann og kloakk</a:t>
            </a:r>
          </a:p>
        </p:txBody>
      </p:sp>
      <p:sp>
        <p:nvSpPr>
          <p:cNvPr id="3" name="Content Placeholder 2">
            <a:extLst>
              <a:ext uri="{FF2B5EF4-FFF2-40B4-BE49-F238E27FC236}">
                <a16:creationId xmlns:a16="http://schemas.microsoft.com/office/drawing/2014/main" id="{9947C8E0-13AF-6DFE-5928-EF20E012CC67}"/>
              </a:ext>
            </a:extLst>
          </p:cNvPr>
          <p:cNvSpPr>
            <a:spLocks noGrp="1"/>
          </p:cNvSpPr>
          <p:nvPr>
            <p:ph idx="1"/>
          </p:nvPr>
        </p:nvSpPr>
        <p:spPr/>
        <p:txBody>
          <a:bodyPr/>
          <a:lstStyle/>
          <a:p>
            <a:r>
              <a:rPr lang="nb-NO" dirty="0"/>
              <a:t>Rødtangen hytteforening var i dialogmøte med Asker kommune vedr- utbygging av VA anlegg på Rødtangen 23. januar 2024</a:t>
            </a:r>
          </a:p>
          <a:p>
            <a:r>
              <a:rPr lang="nb-NO" dirty="0"/>
              <a:t>Skisse fra </a:t>
            </a:r>
            <a:r>
              <a:rPr lang="nb-NO" dirty="0" err="1"/>
              <a:t>Asplan</a:t>
            </a:r>
            <a:r>
              <a:rPr lang="nb-NO" dirty="0"/>
              <a:t> </a:t>
            </a:r>
            <a:r>
              <a:rPr lang="nb-NO" dirty="0" err="1"/>
              <a:t>Viak</a:t>
            </a:r>
            <a:r>
              <a:rPr lang="nb-NO" dirty="0"/>
              <a:t> av 27. oktober 2022 (distribuert videre til hytteforeningens medlemmer i 4. januar 2024)</a:t>
            </a:r>
          </a:p>
          <a:p>
            <a:r>
              <a:rPr lang="nb-NO" dirty="0"/>
              <a:t>Frivillighet til tilknytning fra hytteeiernes side</a:t>
            </a:r>
          </a:p>
          <a:p>
            <a:r>
              <a:rPr lang="nb-NO" dirty="0"/>
              <a:t>Hovedsakelige positive tilbakemeldinger, men mangler svar fra omtrent 50%</a:t>
            </a:r>
          </a:p>
        </p:txBody>
      </p:sp>
    </p:spTree>
    <p:extLst>
      <p:ext uri="{BB962C8B-B14F-4D97-AF65-F5344CB8AC3E}">
        <p14:creationId xmlns:p14="http://schemas.microsoft.com/office/powerpoint/2010/main" val="249191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DC0E-2135-0929-9BDE-E2331CB9E0B8}"/>
              </a:ext>
            </a:extLst>
          </p:cNvPr>
          <p:cNvSpPr>
            <a:spLocks noGrp="1"/>
          </p:cNvSpPr>
          <p:nvPr>
            <p:ph type="title"/>
          </p:nvPr>
        </p:nvSpPr>
        <p:spPr/>
        <p:txBody>
          <a:bodyPr>
            <a:normAutofit fontScale="90000"/>
          </a:bodyPr>
          <a:lstStyle/>
          <a:p>
            <a:r>
              <a:rPr lang="nb-NO" dirty="0"/>
              <a:t>Siste utvikling i saken</a:t>
            </a:r>
            <a:br>
              <a:rPr lang="nb-NO" dirty="0"/>
            </a:br>
            <a:endParaRPr lang="nb-NO" dirty="0"/>
          </a:p>
        </p:txBody>
      </p:sp>
      <p:sp>
        <p:nvSpPr>
          <p:cNvPr id="3" name="Content Placeholder 2">
            <a:extLst>
              <a:ext uri="{FF2B5EF4-FFF2-40B4-BE49-F238E27FC236}">
                <a16:creationId xmlns:a16="http://schemas.microsoft.com/office/drawing/2014/main" id="{A428B186-9C3C-85E8-84BB-EADB85236507}"/>
              </a:ext>
            </a:extLst>
          </p:cNvPr>
          <p:cNvSpPr>
            <a:spLocks noGrp="1"/>
          </p:cNvSpPr>
          <p:nvPr>
            <p:ph idx="1"/>
          </p:nvPr>
        </p:nvSpPr>
        <p:spPr/>
        <p:txBody>
          <a:bodyPr/>
          <a:lstStyle/>
          <a:p>
            <a:r>
              <a:rPr lang="nb-NO" dirty="0"/>
              <a:t>Vedtatt delvis utbygging på Rødtangen</a:t>
            </a:r>
          </a:p>
          <a:p>
            <a:r>
              <a:rPr lang="nb-NO" dirty="0"/>
              <a:t>Strategi for etablering av nytt avløpssystem</a:t>
            </a:r>
          </a:p>
          <a:p>
            <a:r>
              <a:rPr lang="nb-NO" dirty="0"/>
              <a:t>Asker kommune har omprioritert rekkefølge anbefalingene fra </a:t>
            </a:r>
            <a:r>
              <a:rPr lang="nb-NO" dirty="0" err="1"/>
              <a:t>Asplan</a:t>
            </a:r>
            <a:r>
              <a:rPr lang="nb-NO" dirty="0"/>
              <a:t> </a:t>
            </a:r>
            <a:r>
              <a:rPr lang="nb-NO" dirty="0" err="1"/>
              <a:t>Viak</a:t>
            </a:r>
            <a:r>
              <a:rPr lang="nb-NO" dirty="0"/>
              <a:t> og ønsker å starte med sone 3, deretter sørover mot sone 2 og </a:t>
            </a:r>
            <a:r>
              <a:rPr lang="nb-NO"/>
              <a:t>til slutt avløpssone </a:t>
            </a:r>
            <a:r>
              <a:rPr lang="nb-NO" dirty="0"/>
              <a:t>1</a:t>
            </a:r>
          </a:p>
          <a:p>
            <a:r>
              <a:rPr lang="nb-NO" dirty="0"/>
              <a:t>Anbefaling er av generell karakter uten begrunnelse</a:t>
            </a:r>
          </a:p>
          <a:p>
            <a:endParaRPr lang="nb-NO" dirty="0"/>
          </a:p>
        </p:txBody>
      </p:sp>
    </p:spTree>
    <p:extLst>
      <p:ext uri="{BB962C8B-B14F-4D97-AF65-F5344CB8AC3E}">
        <p14:creationId xmlns:p14="http://schemas.microsoft.com/office/powerpoint/2010/main" val="29130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0D61-9C6E-1D87-0FAD-C5AB491B0425}"/>
              </a:ext>
            </a:extLst>
          </p:cNvPr>
          <p:cNvSpPr>
            <a:spLocks noGrp="1"/>
          </p:cNvSpPr>
          <p:nvPr>
            <p:ph type="title"/>
          </p:nvPr>
        </p:nvSpPr>
        <p:spPr/>
        <p:txBody>
          <a:bodyPr>
            <a:normAutofit fontScale="90000"/>
          </a:bodyPr>
          <a:lstStyle/>
          <a:p>
            <a:r>
              <a:rPr lang="nb-NO" dirty="0"/>
              <a:t>Asker Kommunes ansvar</a:t>
            </a:r>
            <a:br>
              <a:rPr lang="nb-NO" dirty="0"/>
            </a:br>
            <a:endParaRPr lang="nb-NO" dirty="0"/>
          </a:p>
        </p:txBody>
      </p:sp>
      <p:sp>
        <p:nvSpPr>
          <p:cNvPr id="3" name="Content Placeholder 2">
            <a:extLst>
              <a:ext uri="{FF2B5EF4-FFF2-40B4-BE49-F238E27FC236}">
                <a16:creationId xmlns:a16="http://schemas.microsoft.com/office/drawing/2014/main" id="{09194608-F717-496D-709D-5E10E26AAA10}"/>
              </a:ext>
            </a:extLst>
          </p:cNvPr>
          <p:cNvSpPr>
            <a:spLocks noGrp="1"/>
          </p:cNvSpPr>
          <p:nvPr>
            <p:ph idx="1"/>
          </p:nvPr>
        </p:nvSpPr>
        <p:spPr/>
        <p:txBody>
          <a:bodyPr/>
          <a:lstStyle/>
          <a:p>
            <a:r>
              <a:rPr lang="nb-NO" dirty="0"/>
              <a:t>Asker kommunes ansvar å bygge ut etter et visst rettferdighetsprinsipp (likebehandling)</a:t>
            </a:r>
          </a:p>
          <a:p>
            <a:r>
              <a:rPr lang="nb-NO" dirty="0"/>
              <a:t>Asker kommune har også veiledningsplikt overfor hver enkelt hytteeier (forvaltningslovens §11 )</a:t>
            </a:r>
          </a:p>
          <a:p>
            <a:r>
              <a:rPr lang="nb-NO" dirty="0"/>
              <a:t>Hytteforening kan på ingen måte oppfylle kommunens veiledningsplikt som er mot den enkelte hytteeier/eiendom</a:t>
            </a:r>
          </a:p>
          <a:p>
            <a:endParaRPr lang="nb-NO" dirty="0"/>
          </a:p>
          <a:p>
            <a:endParaRPr lang="nb-NO" dirty="0"/>
          </a:p>
        </p:txBody>
      </p:sp>
    </p:spTree>
    <p:extLst>
      <p:ext uri="{BB962C8B-B14F-4D97-AF65-F5344CB8AC3E}">
        <p14:creationId xmlns:p14="http://schemas.microsoft.com/office/powerpoint/2010/main" val="378084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7A01-9A64-C565-2A16-08E4D989120E}"/>
              </a:ext>
            </a:extLst>
          </p:cNvPr>
          <p:cNvSpPr>
            <a:spLocks noGrp="1"/>
          </p:cNvSpPr>
          <p:nvPr>
            <p:ph type="title"/>
          </p:nvPr>
        </p:nvSpPr>
        <p:spPr/>
        <p:txBody>
          <a:bodyPr>
            <a:normAutofit/>
          </a:bodyPr>
          <a:lstStyle/>
          <a:p>
            <a:r>
              <a:rPr lang="nb-NO" dirty="0"/>
              <a:t>Hytteforeningens situasjon</a:t>
            </a:r>
          </a:p>
        </p:txBody>
      </p:sp>
      <p:sp>
        <p:nvSpPr>
          <p:cNvPr id="3" name="Content Placeholder 2">
            <a:extLst>
              <a:ext uri="{FF2B5EF4-FFF2-40B4-BE49-F238E27FC236}">
                <a16:creationId xmlns:a16="http://schemas.microsoft.com/office/drawing/2014/main" id="{AEAD75DE-9241-4111-EED9-C9692ACC3011}"/>
              </a:ext>
            </a:extLst>
          </p:cNvPr>
          <p:cNvSpPr>
            <a:spLocks noGrp="1"/>
          </p:cNvSpPr>
          <p:nvPr>
            <p:ph idx="1"/>
          </p:nvPr>
        </p:nvSpPr>
        <p:spPr/>
        <p:txBody>
          <a:bodyPr>
            <a:normAutofit fontScale="92500" lnSpcReduction="20000"/>
          </a:bodyPr>
          <a:lstStyle/>
          <a:p>
            <a:r>
              <a:rPr lang="nb-NO" dirty="0"/>
              <a:t>Hytteforeningen skaffer i dag vann til hytteforeningens hytter </a:t>
            </a:r>
          </a:p>
          <a:p>
            <a:r>
              <a:rPr lang="nb-NO" dirty="0"/>
              <a:t>Dersom det blir en VA-utbygging basert på frivillighet hvor noen kobles til og andre ikke så er hytteforeningen i den situasjon at det blir langt færre å dele kostnadene på.</a:t>
            </a:r>
          </a:p>
          <a:p>
            <a:r>
              <a:rPr lang="nb-NO" dirty="0"/>
              <a:t>Det betyr selvfølgelig høyere kostnader for den enkelte til vedlikehold. Det har også virkning på investeringene vi gjør.</a:t>
            </a:r>
          </a:p>
          <a:p>
            <a:r>
              <a:rPr lang="nb-NO" dirty="0"/>
              <a:t>Hytteforeningen kan ikke legge kostnaden for store investeringer i anlegget på hytteeiere som kun i en kort periode får nytte av anlegget. </a:t>
            </a:r>
          </a:p>
          <a:p>
            <a:r>
              <a:rPr lang="nb-NO" dirty="0"/>
              <a:t>Tidsperspektivet er derfor avgjørende for hytteforeningens vurderinger. Asker kommune må derfor si noe mer konkret om tidsaspektet. </a:t>
            </a:r>
          </a:p>
          <a:p>
            <a:endParaRPr lang="nb-NO" dirty="0"/>
          </a:p>
        </p:txBody>
      </p:sp>
    </p:spTree>
    <p:extLst>
      <p:ext uri="{BB962C8B-B14F-4D97-AF65-F5344CB8AC3E}">
        <p14:creationId xmlns:p14="http://schemas.microsoft.com/office/powerpoint/2010/main" val="212072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41C8-25EF-18AB-E708-D3F9FADCFA35}"/>
              </a:ext>
            </a:extLst>
          </p:cNvPr>
          <p:cNvSpPr>
            <a:spLocks noGrp="1"/>
          </p:cNvSpPr>
          <p:nvPr>
            <p:ph type="title"/>
          </p:nvPr>
        </p:nvSpPr>
        <p:spPr/>
        <p:txBody>
          <a:bodyPr/>
          <a:lstStyle/>
          <a:p>
            <a:r>
              <a:rPr lang="nb-NO" dirty="0"/>
              <a:t>Hytteforeningens situasjon</a:t>
            </a:r>
          </a:p>
        </p:txBody>
      </p:sp>
      <p:sp>
        <p:nvSpPr>
          <p:cNvPr id="3" name="Content Placeholder 2">
            <a:extLst>
              <a:ext uri="{FF2B5EF4-FFF2-40B4-BE49-F238E27FC236}">
                <a16:creationId xmlns:a16="http://schemas.microsoft.com/office/drawing/2014/main" id="{D13997AE-6601-BE0A-31D9-3AC24B6670AE}"/>
              </a:ext>
            </a:extLst>
          </p:cNvPr>
          <p:cNvSpPr>
            <a:spLocks noGrp="1"/>
          </p:cNvSpPr>
          <p:nvPr>
            <p:ph idx="1"/>
          </p:nvPr>
        </p:nvSpPr>
        <p:spPr>
          <a:xfrm>
            <a:off x="1295402" y="2556932"/>
            <a:ext cx="9601196" cy="3318936"/>
          </a:xfrm>
        </p:spPr>
        <p:txBody>
          <a:bodyPr>
            <a:normAutofit fontScale="92500" lnSpcReduction="20000"/>
          </a:bodyPr>
          <a:lstStyle/>
          <a:p>
            <a:r>
              <a:rPr lang="nb-NO" dirty="0"/>
              <a:t>Hytteforeningen må ta utgangspunkt i at alle medlemmene har i sitt skjøte at de må koble seg et kommunalt anlegg dersom dette etableres.</a:t>
            </a:r>
          </a:p>
          <a:p>
            <a:r>
              <a:rPr lang="nb-NO" dirty="0"/>
              <a:t>Vi oppfordrer derfor alle medlemmer til å sjekke sitt skjøte på kartverket.no.</a:t>
            </a:r>
          </a:p>
          <a:p>
            <a:r>
              <a:rPr lang="nb-NO" dirty="0"/>
              <a:t>Oppskrift på hvordan dette gjøres vil legges ut på hjemmesiden med en gang etter årsmøtet.</a:t>
            </a:r>
          </a:p>
          <a:p>
            <a:r>
              <a:rPr lang="nb-NO" dirty="0"/>
              <a:t>Hytteforeningen ønsker derfor å høre fra hytteeiere som IKKE har denne klausul i sitt skjøtet.</a:t>
            </a:r>
          </a:p>
          <a:p>
            <a:r>
              <a:rPr lang="nb-NO" dirty="0"/>
              <a:t>Vi ønsker også å få en oversikt over hvor mange som har eget godkjent vannverk og/ eller avløp. </a:t>
            </a:r>
          </a:p>
        </p:txBody>
      </p:sp>
    </p:spTree>
    <p:extLst>
      <p:ext uri="{BB962C8B-B14F-4D97-AF65-F5344CB8AC3E}">
        <p14:creationId xmlns:p14="http://schemas.microsoft.com/office/powerpoint/2010/main" val="239697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9D29-8E60-F04B-A2CD-BBAC97BEC61D}"/>
              </a:ext>
            </a:extLst>
          </p:cNvPr>
          <p:cNvSpPr>
            <a:spLocks noGrp="1"/>
          </p:cNvSpPr>
          <p:nvPr>
            <p:ph type="title"/>
          </p:nvPr>
        </p:nvSpPr>
        <p:spPr/>
        <p:txBody>
          <a:bodyPr>
            <a:normAutofit fontScale="90000"/>
          </a:bodyPr>
          <a:lstStyle/>
          <a:p>
            <a:r>
              <a:rPr lang="nb-NO" dirty="0"/>
              <a:t>Asker kommune inn i førersetet</a:t>
            </a:r>
            <a:br>
              <a:rPr lang="nb-NO" dirty="0"/>
            </a:br>
            <a:endParaRPr lang="nb-NO" dirty="0"/>
          </a:p>
        </p:txBody>
      </p:sp>
      <p:sp>
        <p:nvSpPr>
          <p:cNvPr id="3" name="Content Placeholder 2">
            <a:extLst>
              <a:ext uri="{FF2B5EF4-FFF2-40B4-BE49-F238E27FC236}">
                <a16:creationId xmlns:a16="http://schemas.microsoft.com/office/drawing/2014/main" id="{37FC8426-E5A1-5945-E04F-C0825FBAC170}"/>
              </a:ext>
            </a:extLst>
          </p:cNvPr>
          <p:cNvSpPr>
            <a:spLocks noGrp="1"/>
          </p:cNvSpPr>
          <p:nvPr>
            <p:ph idx="1"/>
          </p:nvPr>
        </p:nvSpPr>
        <p:spPr/>
        <p:txBody>
          <a:bodyPr/>
          <a:lstStyle/>
          <a:p>
            <a:pPr>
              <a:lnSpc>
                <a:spcPct val="90000"/>
              </a:lnSpc>
            </a:pPr>
            <a:r>
              <a:rPr lang="nb-NO" sz="2200" dirty="0"/>
              <a:t>Dersom ikke Asker kommune tar føringen for hele prosjektet så vil det trolig ble svært mange forskjellige saker å håndtere. Blant annet tilgang til røropplegg, løsninger og fremføringer over flere eiendommer, kanskje også over eiendommer hvor eiere selv ikke ønsker å koble seg til.</a:t>
            </a:r>
          </a:p>
          <a:p>
            <a:pPr>
              <a:lnSpc>
                <a:spcPct val="90000"/>
              </a:lnSpc>
            </a:pPr>
            <a:r>
              <a:rPr lang="nb-NO" sz="2200" dirty="0"/>
              <a:t>Hytteforeningen har ikke erfaring fra slike prosjekter fra tidligere og kan heller ikke delta som part i utbyggingen.</a:t>
            </a:r>
          </a:p>
        </p:txBody>
      </p:sp>
    </p:spTree>
    <p:extLst>
      <p:ext uri="{BB962C8B-B14F-4D97-AF65-F5344CB8AC3E}">
        <p14:creationId xmlns:p14="http://schemas.microsoft.com/office/powerpoint/2010/main" val="210028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03A8-AF7F-09B4-EAF2-245BBDFB5D46}"/>
              </a:ext>
            </a:extLst>
          </p:cNvPr>
          <p:cNvSpPr>
            <a:spLocks noGrp="1"/>
          </p:cNvSpPr>
          <p:nvPr>
            <p:ph type="title"/>
          </p:nvPr>
        </p:nvSpPr>
        <p:spPr/>
        <p:txBody>
          <a:bodyPr>
            <a:normAutofit fontScale="90000"/>
          </a:bodyPr>
          <a:lstStyle/>
          <a:p>
            <a:r>
              <a:rPr lang="nb-NO" dirty="0"/>
              <a:t>Våre spørsmål til Asker kommune</a:t>
            </a:r>
            <a:br>
              <a:rPr lang="nb-NO" dirty="0"/>
            </a:br>
            <a:endParaRPr lang="nb-NO" dirty="0"/>
          </a:p>
        </p:txBody>
      </p:sp>
      <p:sp>
        <p:nvSpPr>
          <p:cNvPr id="3" name="Content Placeholder 2">
            <a:extLst>
              <a:ext uri="{FF2B5EF4-FFF2-40B4-BE49-F238E27FC236}">
                <a16:creationId xmlns:a16="http://schemas.microsoft.com/office/drawing/2014/main" id="{4A02528C-C0FE-EC1B-37B2-727C0C2EA079}"/>
              </a:ext>
            </a:extLst>
          </p:cNvPr>
          <p:cNvSpPr>
            <a:spLocks noGrp="1"/>
          </p:cNvSpPr>
          <p:nvPr>
            <p:ph idx="1"/>
          </p:nvPr>
        </p:nvSpPr>
        <p:spPr/>
        <p:txBody>
          <a:bodyPr>
            <a:normAutofit fontScale="92500" lnSpcReduction="10000"/>
          </a:bodyPr>
          <a:lstStyle/>
          <a:p>
            <a:pPr marL="457200" lvl="0" indent="-457200">
              <a:lnSpc>
                <a:spcPct val="90000"/>
              </a:lnSpc>
              <a:buFont typeface="+mj-lt"/>
              <a:buAutoNum type="arabicPeriod"/>
            </a:pPr>
            <a:r>
              <a:rPr lang="nb-NO" sz="2200" dirty="0"/>
              <a:t>Skissen fra </a:t>
            </a:r>
            <a:r>
              <a:rPr lang="nb-NO" sz="2200" dirty="0" err="1"/>
              <a:t>Asplan</a:t>
            </a:r>
            <a:r>
              <a:rPr lang="nb-NO" sz="2200" dirty="0"/>
              <a:t> </a:t>
            </a:r>
            <a:r>
              <a:rPr lang="nb-NO" sz="2200" dirty="0" err="1"/>
              <a:t>Viak</a:t>
            </a:r>
            <a:r>
              <a:rPr lang="nb-NO" sz="2200" dirty="0"/>
              <a:t>, - slik den fremstår så synes det for oss nokså uklart hva som menes med «sommerløsning». Finnes det noe regime og lovverk rundt sommerløsning? Vi finner at det er samme krav til fritidsbolig som bolig. Dessuten så har Asker kommune vedtatt ny VA-norm etter at skissen fra </a:t>
            </a:r>
            <a:r>
              <a:rPr lang="nb-NO" sz="2200" dirty="0" err="1"/>
              <a:t>Asplan</a:t>
            </a:r>
            <a:r>
              <a:rPr lang="nb-NO" sz="2200" dirty="0"/>
              <a:t> </a:t>
            </a:r>
            <a:r>
              <a:rPr lang="nb-NO" sz="2200" dirty="0" err="1"/>
              <a:t>Viak</a:t>
            </a:r>
            <a:r>
              <a:rPr lang="nb-NO" sz="2200" dirty="0"/>
              <a:t> ble lagt frem. Slik vi ser det oppfyller ikke skissen fra </a:t>
            </a:r>
            <a:r>
              <a:rPr lang="nb-NO" sz="2200" dirty="0" err="1"/>
              <a:t>Asplan</a:t>
            </a:r>
            <a:r>
              <a:rPr lang="nb-NO" sz="2200" dirty="0"/>
              <a:t> </a:t>
            </a:r>
            <a:r>
              <a:rPr lang="nb-NO" sz="2200" dirty="0" err="1"/>
              <a:t>Viak</a:t>
            </a:r>
            <a:r>
              <a:rPr lang="nb-NO" sz="2200" dirty="0"/>
              <a:t> (Oktober 2022) vedtaket Asker kommunestyre gjorde i VA-normen 13. Juni 2023. </a:t>
            </a:r>
          </a:p>
          <a:p>
            <a:pPr marL="457200" lvl="0" indent="-457200">
              <a:lnSpc>
                <a:spcPct val="90000"/>
              </a:lnSpc>
              <a:buFont typeface="+mj-lt"/>
              <a:buAutoNum type="arabicPeriod"/>
            </a:pPr>
            <a:r>
              <a:rPr lang="nb-NO" sz="2200" dirty="0"/>
              <a:t>Kan de som kun ønsker sommervann søke noen form for dispensasjon (ref. </a:t>
            </a:r>
            <a:r>
              <a:rPr lang="nb-NO" sz="2200" dirty="0" err="1"/>
              <a:t>sp</a:t>
            </a:r>
            <a:r>
              <a:rPr lang="nb-NO" sz="2200" dirty="0"/>
              <a:t>. 1)?</a:t>
            </a:r>
          </a:p>
          <a:p>
            <a:pPr marL="457200" lvl="0" indent="-457200">
              <a:lnSpc>
                <a:spcPct val="90000"/>
              </a:lnSpc>
              <a:buFont typeface="+mj-lt"/>
              <a:buAutoNum type="arabicPeriod"/>
            </a:pPr>
            <a:r>
              <a:rPr lang="nb-NO" sz="2200" dirty="0"/>
              <a:t>Har renseanlegget på </a:t>
            </a:r>
            <a:r>
              <a:rPr lang="nb-NO" sz="2200" dirty="0" err="1"/>
              <a:t>Bokerøya</a:t>
            </a:r>
            <a:r>
              <a:rPr lang="nb-NO" sz="2200" dirty="0"/>
              <a:t> kapasitet til å ta imot avløp fra hele området?</a:t>
            </a:r>
          </a:p>
          <a:p>
            <a:pPr marL="457200" lvl="0" indent="-457200">
              <a:lnSpc>
                <a:spcPct val="90000"/>
              </a:lnSpc>
              <a:buFont typeface="+mj-lt"/>
              <a:buAutoNum type="arabicPeriod"/>
            </a:pPr>
            <a:r>
              <a:rPr lang="nb-NO" sz="2200" dirty="0"/>
              <a:t>Vil hytteeiere som eventuelt i dag allerede har godkjent utslippsløsning kunne beholde eksisterende løsning? </a:t>
            </a:r>
          </a:p>
          <a:p>
            <a:endParaRPr lang="nb-NO" dirty="0"/>
          </a:p>
        </p:txBody>
      </p:sp>
    </p:spTree>
    <p:extLst>
      <p:ext uri="{BB962C8B-B14F-4D97-AF65-F5344CB8AC3E}">
        <p14:creationId xmlns:p14="http://schemas.microsoft.com/office/powerpoint/2010/main" val="11419250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86</TotalTime>
  <Words>748</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Rødtangen Hytteforening</vt:lpstr>
      <vt:lpstr>Agenda</vt:lpstr>
      <vt:lpstr>Introduksjon offentlig vann og kloakk</vt:lpstr>
      <vt:lpstr>Siste utvikling i saken </vt:lpstr>
      <vt:lpstr>Asker Kommunes ansvar </vt:lpstr>
      <vt:lpstr>Hytteforeningens situasjon</vt:lpstr>
      <vt:lpstr>Hytteforeningens situasjon</vt:lpstr>
      <vt:lpstr>Asker kommune inn i førersetet </vt:lpstr>
      <vt:lpstr>Våre spørsmål til Asker kommune </vt:lpstr>
      <vt:lpstr>Våre spørsmål til Asker Kommune (forts)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Rødtangen Hytteforening</dc:title>
  <dc:creator>Simensen, Marte Haug</dc:creator>
  <cp:lastModifiedBy>Simensen, Marte Haug</cp:lastModifiedBy>
  <cp:revision>2</cp:revision>
  <dcterms:created xsi:type="dcterms:W3CDTF">2024-07-02T20:16:54Z</dcterms:created>
  <dcterms:modified xsi:type="dcterms:W3CDTF">2024-08-14T10:26:39Z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d2ef5d-ed46-4894-8a7a-2616ffd746ce_Enabled">
    <vt:lpwstr>true</vt:lpwstr>
  </property>
  <property fmtid="{D5CDD505-2E9C-101B-9397-08002B2CF9AE}" pid="3" name="MSIP_Label_e3d2ef5d-ed46-4894-8a7a-2616ffd746ce_SetDate">
    <vt:lpwstr>2024-07-02T20:58:04Z</vt:lpwstr>
  </property>
  <property fmtid="{D5CDD505-2E9C-101B-9397-08002B2CF9AE}" pid="4" name="MSIP_Label_e3d2ef5d-ed46-4894-8a7a-2616ffd746ce_Method">
    <vt:lpwstr>Standard</vt:lpwstr>
  </property>
  <property fmtid="{D5CDD505-2E9C-101B-9397-08002B2CF9AE}" pid="5" name="MSIP_Label_e3d2ef5d-ed46-4894-8a7a-2616ffd746ce_Name">
    <vt:lpwstr>Ugradert</vt:lpwstr>
  </property>
  <property fmtid="{D5CDD505-2E9C-101B-9397-08002B2CF9AE}" pid="6" name="MSIP_Label_e3d2ef5d-ed46-4894-8a7a-2616ffd746ce_SiteId">
    <vt:lpwstr>2f03bdf4-8893-4a2b-8b81-d17dd9b8e368</vt:lpwstr>
  </property>
  <property fmtid="{D5CDD505-2E9C-101B-9397-08002B2CF9AE}" pid="7" name="MSIP_Label_e3d2ef5d-ed46-4894-8a7a-2616ffd746ce_ActionId">
    <vt:lpwstr>6884ee9a-f616-4944-82f6-a245b3618b45</vt:lpwstr>
  </property>
  <property fmtid="{D5CDD505-2E9C-101B-9397-08002B2CF9AE}" pid="8" name="MSIP_Label_e3d2ef5d-ed46-4894-8a7a-2616ffd746ce_ContentBits">
    <vt:lpwstr>0</vt:lpwstr>
  </property>
</Properties>
</file>